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A62992-351D-4F7B-8632-AE26EE1D7C91}" type="datetimeFigureOut">
              <a:rPr lang="en-US" smtClean="0"/>
              <a:pPr/>
              <a:t>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7C08F-EC06-4B2C-8287-F1A3E75ED9DE}" type="slidenum">
              <a:rPr lang="en-US" smtClean="0"/>
              <a:pPr/>
              <a:t>‹#›</a:t>
            </a:fld>
            <a:endParaRPr lang="en-US"/>
          </a:p>
        </p:txBody>
      </p:sp>
    </p:spTree>
  </p:cSld>
  <p:clrMapOvr>
    <a:masterClrMapping/>
  </p:clrMapOvr>
  <p:transition spd="slow">
    <p:comb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A62992-351D-4F7B-8632-AE26EE1D7C91}" type="datetimeFigureOut">
              <a:rPr lang="en-US" smtClean="0"/>
              <a:pPr/>
              <a:t>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7C08F-EC06-4B2C-8287-F1A3E75ED9DE}" type="slidenum">
              <a:rPr lang="en-US" smtClean="0"/>
              <a:pPr/>
              <a:t>‹#›</a:t>
            </a:fld>
            <a:endParaRPr lang="en-US"/>
          </a:p>
        </p:txBody>
      </p:sp>
    </p:spTree>
  </p:cSld>
  <p:clrMapOvr>
    <a:masterClrMapping/>
  </p:clrMapOvr>
  <p:transition spd="slow">
    <p:comb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A62992-351D-4F7B-8632-AE26EE1D7C91}" type="datetimeFigureOut">
              <a:rPr lang="en-US" smtClean="0"/>
              <a:pPr/>
              <a:t>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7C08F-EC06-4B2C-8287-F1A3E75ED9DE}" type="slidenum">
              <a:rPr lang="en-US" smtClean="0"/>
              <a:pPr/>
              <a:t>‹#›</a:t>
            </a:fld>
            <a:endParaRPr lang="en-US"/>
          </a:p>
        </p:txBody>
      </p:sp>
    </p:spTree>
  </p:cSld>
  <p:clrMapOvr>
    <a:masterClrMapping/>
  </p:clrMapOvr>
  <p:transition spd="slow">
    <p:comb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A62992-351D-4F7B-8632-AE26EE1D7C91}" type="datetimeFigureOut">
              <a:rPr lang="en-US" smtClean="0"/>
              <a:pPr/>
              <a:t>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7C08F-EC06-4B2C-8287-F1A3E75ED9DE}" type="slidenum">
              <a:rPr lang="en-US" smtClean="0"/>
              <a:pPr/>
              <a:t>‹#›</a:t>
            </a:fld>
            <a:endParaRPr lang="en-US"/>
          </a:p>
        </p:txBody>
      </p:sp>
    </p:spTree>
  </p:cSld>
  <p:clrMapOvr>
    <a:masterClrMapping/>
  </p:clrMapOvr>
  <p:transition spd="slow">
    <p:comb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A62992-351D-4F7B-8632-AE26EE1D7C91}" type="datetimeFigureOut">
              <a:rPr lang="en-US" smtClean="0"/>
              <a:pPr/>
              <a:t>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7C08F-EC06-4B2C-8287-F1A3E75ED9DE}" type="slidenum">
              <a:rPr lang="en-US" smtClean="0"/>
              <a:pPr/>
              <a:t>‹#›</a:t>
            </a:fld>
            <a:endParaRPr lang="en-US"/>
          </a:p>
        </p:txBody>
      </p:sp>
    </p:spTree>
  </p:cSld>
  <p:clrMapOvr>
    <a:masterClrMapping/>
  </p:clrMapOvr>
  <p:transition spd="slow">
    <p:comb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A62992-351D-4F7B-8632-AE26EE1D7C91}" type="datetimeFigureOut">
              <a:rPr lang="en-US" smtClean="0"/>
              <a:pPr/>
              <a:t>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67C08F-EC06-4B2C-8287-F1A3E75ED9DE}" type="slidenum">
              <a:rPr lang="en-US" smtClean="0"/>
              <a:pPr/>
              <a:t>‹#›</a:t>
            </a:fld>
            <a:endParaRPr lang="en-US"/>
          </a:p>
        </p:txBody>
      </p:sp>
    </p:spTree>
  </p:cSld>
  <p:clrMapOvr>
    <a:masterClrMapping/>
  </p:clrMapOvr>
  <p:transition spd="slow">
    <p:comb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A62992-351D-4F7B-8632-AE26EE1D7C91}" type="datetimeFigureOut">
              <a:rPr lang="en-US" smtClean="0"/>
              <a:pPr/>
              <a:t>1/4/2012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67C08F-EC06-4B2C-8287-F1A3E75ED9DE}" type="slidenum">
              <a:rPr lang="en-US" smtClean="0"/>
              <a:pPr/>
              <a:t>‹#›</a:t>
            </a:fld>
            <a:endParaRPr lang="en-US"/>
          </a:p>
        </p:txBody>
      </p:sp>
    </p:spTree>
  </p:cSld>
  <p:clrMapOvr>
    <a:masterClrMapping/>
  </p:clrMapOvr>
  <p:transition spd="slow">
    <p:comb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A62992-351D-4F7B-8632-AE26EE1D7C91}" type="datetimeFigureOut">
              <a:rPr lang="en-US" smtClean="0"/>
              <a:pPr/>
              <a:t>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67C08F-EC06-4B2C-8287-F1A3E75ED9DE}" type="slidenum">
              <a:rPr lang="en-US" smtClean="0"/>
              <a:pPr/>
              <a:t>‹#›</a:t>
            </a:fld>
            <a:endParaRPr lang="en-US"/>
          </a:p>
        </p:txBody>
      </p:sp>
    </p:spTree>
  </p:cSld>
  <p:clrMapOvr>
    <a:masterClrMapping/>
  </p:clrMapOvr>
  <p:transition spd="slow">
    <p:comb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A62992-351D-4F7B-8632-AE26EE1D7C91}" type="datetimeFigureOut">
              <a:rPr lang="en-US" smtClean="0"/>
              <a:pPr/>
              <a:t>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67C08F-EC06-4B2C-8287-F1A3E75ED9DE}" type="slidenum">
              <a:rPr lang="en-US" smtClean="0"/>
              <a:pPr/>
              <a:t>‹#›</a:t>
            </a:fld>
            <a:endParaRPr lang="en-US"/>
          </a:p>
        </p:txBody>
      </p:sp>
    </p:spTree>
  </p:cSld>
  <p:clrMapOvr>
    <a:masterClrMapping/>
  </p:clrMapOvr>
  <p:transition spd="slow">
    <p:comb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A62992-351D-4F7B-8632-AE26EE1D7C91}" type="datetimeFigureOut">
              <a:rPr lang="en-US" smtClean="0"/>
              <a:pPr/>
              <a:t>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67C08F-EC06-4B2C-8287-F1A3E75ED9DE}" type="slidenum">
              <a:rPr lang="en-US" smtClean="0"/>
              <a:pPr/>
              <a:t>‹#›</a:t>
            </a:fld>
            <a:endParaRPr lang="en-US"/>
          </a:p>
        </p:txBody>
      </p:sp>
    </p:spTree>
  </p:cSld>
  <p:clrMapOvr>
    <a:masterClrMapping/>
  </p:clrMapOvr>
  <p:transition spd="slow">
    <p:comb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A62992-351D-4F7B-8632-AE26EE1D7C91}" type="datetimeFigureOut">
              <a:rPr lang="en-US" smtClean="0"/>
              <a:pPr/>
              <a:t>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67C08F-EC06-4B2C-8287-F1A3E75ED9DE}" type="slidenum">
              <a:rPr lang="en-US" smtClean="0"/>
              <a:pPr/>
              <a:t>‹#›</a:t>
            </a:fld>
            <a:endParaRPr lang="en-US"/>
          </a:p>
        </p:txBody>
      </p:sp>
    </p:spTree>
  </p:cSld>
  <p:clrMapOvr>
    <a:masterClrMapping/>
  </p:clrMapOvr>
  <p:transition spd="slow">
    <p:comb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A62992-351D-4F7B-8632-AE26EE1D7C91}" type="datetimeFigureOut">
              <a:rPr lang="en-US" smtClean="0"/>
              <a:pPr/>
              <a:t>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67C08F-EC06-4B2C-8287-F1A3E75ED9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omb dir="ver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bdfbuzz.files.wordpress.com/2010/07/waves.jpg"/>
          <p:cNvPicPr>
            <a:picLocks noChangeAspect="1" noChangeArrowheads="1"/>
          </p:cNvPicPr>
          <p:nvPr/>
        </p:nvPicPr>
        <p:blipFill>
          <a:blip r:embed="rId2" cstate="print"/>
          <a:srcRect/>
          <a:stretch>
            <a:fillRect/>
          </a:stretch>
        </p:blipFill>
        <p:spPr bwMode="auto">
          <a:xfrm>
            <a:off x="0" y="-1"/>
            <a:ext cx="9144000" cy="6866967"/>
          </a:xfrm>
          <a:prstGeom prst="rect">
            <a:avLst/>
          </a:prstGeom>
          <a:noFill/>
        </p:spPr>
      </p:pic>
      <p:sp>
        <p:nvSpPr>
          <p:cNvPr id="2" name="Title 1"/>
          <p:cNvSpPr>
            <a:spLocks noGrp="1"/>
          </p:cNvSpPr>
          <p:nvPr>
            <p:ph type="ctrTitle"/>
          </p:nvPr>
        </p:nvSpPr>
        <p:spPr/>
        <p:txBody>
          <a:bodyPr>
            <a:normAutofit/>
          </a:bodyPr>
          <a:lstStyle/>
          <a:p>
            <a:r>
              <a:rPr lang="en-US" sz="9000" dirty="0" smtClean="0">
                <a:solidFill>
                  <a:srgbClr val="FF0000"/>
                </a:solidFill>
              </a:rPr>
              <a:t>WAVES</a:t>
            </a:r>
            <a:endParaRPr lang="en-US" sz="9000" dirty="0">
              <a:solidFill>
                <a:srgbClr val="FF0000"/>
              </a:solidFill>
            </a:endParaRPr>
          </a:p>
        </p:txBody>
      </p:sp>
      <p:sp>
        <p:nvSpPr>
          <p:cNvPr id="3" name="Subtitle 2"/>
          <p:cNvSpPr>
            <a:spLocks noGrp="1"/>
          </p:cNvSpPr>
          <p:nvPr>
            <p:ph type="subTitle" idx="1"/>
          </p:nvPr>
        </p:nvSpPr>
        <p:spPr/>
        <p:txBody>
          <a:bodyPr/>
          <a:lstStyle/>
          <a:p>
            <a:endParaRPr lang="en-US" dirty="0"/>
          </a:p>
        </p:txBody>
      </p:sp>
    </p:spTree>
  </p:cSld>
  <p:clrMapOvr>
    <a:masterClrMapping/>
  </p:clrMapOvr>
  <p:transition spd="slow">
    <p:comb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ough_waves31.jpg"/>
          <p:cNvPicPr>
            <a:picLocks noGrp="1" noChangeAspect="1"/>
          </p:cNvPicPr>
          <p:nvPr>
            <p:ph idx="1"/>
          </p:nvPr>
        </p:nvPicPr>
        <p:blipFill>
          <a:blip r:embed="rId2" cstate="print"/>
          <a:stretch>
            <a:fillRect/>
          </a:stretch>
        </p:blipFill>
        <p:spPr>
          <a:xfrm>
            <a:off x="0" y="0"/>
            <a:ext cx="9165566" cy="6858000"/>
          </a:xfrm>
        </p:spPr>
      </p:pic>
      <p:sp>
        <p:nvSpPr>
          <p:cNvPr id="2" name="Title 1"/>
          <p:cNvSpPr>
            <a:spLocks noGrp="1"/>
          </p:cNvSpPr>
          <p:nvPr>
            <p:ph type="title"/>
          </p:nvPr>
        </p:nvSpPr>
        <p:spPr>
          <a:xfrm>
            <a:off x="457200" y="274638"/>
            <a:ext cx="8229600" cy="6126162"/>
          </a:xfrm>
        </p:spPr>
        <p:txBody>
          <a:bodyPr>
            <a:normAutofit fontScale="90000"/>
          </a:bodyPr>
          <a:lstStyle/>
          <a:p>
            <a:pPr algn="l"/>
            <a:r>
              <a:rPr lang="en-US" sz="5000" dirty="0" smtClean="0"/>
              <a:t>Wavelength is the distance from any point on a wave to the identical point on the next wave.  </a:t>
            </a:r>
            <a:br>
              <a:rPr lang="en-US" sz="5000" dirty="0" smtClean="0"/>
            </a:br>
            <a:r>
              <a:rPr lang="en-US" sz="5000" dirty="0"/>
              <a:t/>
            </a:r>
            <a:br>
              <a:rPr lang="en-US" sz="5000" dirty="0"/>
            </a:br>
            <a:r>
              <a:rPr lang="en-US" sz="5000" dirty="0" smtClean="0"/>
              <a:t>Waves with short wavelengths transfer more energy than waves with long wavelengths.  </a:t>
            </a:r>
            <a:endParaRPr lang="en-US" sz="5000" dirty="0"/>
          </a:p>
        </p:txBody>
      </p:sp>
    </p:spTree>
  </p:cSld>
  <p:clrMapOvr>
    <a:masterClrMapping/>
  </p:clrMapOvr>
  <p:transition spd="slow">
    <p:comb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Wave_Diagram.jpg"/>
          <p:cNvPicPr>
            <a:picLocks noGrp="1" noChangeAspect="1"/>
          </p:cNvPicPr>
          <p:nvPr>
            <p:ph idx="1"/>
          </p:nvPr>
        </p:nvPicPr>
        <p:blipFill>
          <a:blip r:embed="rId2" cstate="print"/>
          <a:stretch>
            <a:fillRect/>
          </a:stretch>
        </p:blipFill>
        <p:spPr>
          <a:xfrm>
            <a:off x="-1" y="0"/>
            <a:ext cx="9131857" cy="6858000"/>
          </a:xfrm>
        </p:spPr>
      </p:pic>
    </p:spTree>
  </p:cSld>
  <p:clrMapOvr>
    <a:masterClrMapping/>
  </p:clrMapOvr>
  <p:transition spd="slow">
    <p:comb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wave-ocean-blue-sea-water-white-foam-photo.jpg"/>
          <p:cNvPicPr>
            <a:picLocks noGrp="1" noChangeAspect="1"/>
          </p:cNvPicPr>
          <p:nvPr>
            <p:ph idx="1"/>
          </p:nvPr>
        </p:nvPicPr>
        <p:blipFill>
          <a:blip r:embed="rId2" cstate="print"/>
          <a:stretch>
            <a:fillRect/>
          </a:stretch>
        </p:blipFill>
        <p:spPr>
          <a:xfrm>
            <a:off x="-1" y="0"/>
            <a:ext cx="9144001" cy="6858000"/>
          </a:xfrm>
        </p:spPr>
      </p:pic>
      <p:sp>
        <p:nvSpPr>
          <p:cNvPr id="2" name="Title 1"/>
          <p:cNvSpPr>
            <a:spLocks noGrp="1"/>
          </p:cNvSpPr>
          <p:nvPr>
            <p:ph type="title"/>
          </p:nvPr>
        </p:nvSpPr>
        <p:spPr>
          <a:xfrm>
            <a:off x="457200" y="274638"/>
            <a:ext cx="8229600" cy="6278562"/>
          </a:xfrm>
        </p:spPr>
        <p:txBody>
          <a:bodyPr/>
          <a:lstStyle/>
          <a:p>
            <a:pPr algn="l"/>
            <a:r>
              <a:rPr lang="en-US" dirty="0" smtClean="0"/>
              <a:t>Frequency is the number of waves that pass a given point in one second.  </a:t>
            </a:r>
            <a:br>
              <a:rPr lang="en-US" dirty="0" smtClean="0"/>
            </a:br>
            <a:r>
              <a:rPr lang="en-US" dirty="0"/>
              <a:t/>
            </a:r>
            <a:br>
              <a:rPr lang="en-US" dirty="0"/>
            </a:br>
            <a:r>
              <a:rPr lang="en-US" dirty="0" smtClean="0"/>
              <a:t>When frequency increases, wavelength decreases.  </a:t>
            </a:r>
            <a:endParaRPr lang="en-US" dirty="0"/>
          </a:p>
        </p:txBody>
      </p:sp>
    </p:spTree>
  </p:cSld>
  <p:clrMapOvr>
    <a:masterClrMapping/>
  </p:clrMapOvr>
  <p:transition spd="slow">
    <p:comb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atlantic01.jpg"/>
          <p:cNvPicPr>
            <a:picLocks noGrp="1" noChangeAspect="1"/>
          </p:cNvPicPr>
          <p:nvPr>
            <p:ph idx="1"/>
          </p:nvPr>
        </p:nvPicPr>
        <p:blipFill>
          <a:blip r:embed="rId2" cstate="print"/>
          <a:stretch>
            <a:fillRect/>
          </a:stretch>
        </p:blipFill>
        <p:spPr>
          <a:xfrm>
            <a:off x="0" y="0"/>
            <a:ext cx="9144000" cy="6858000"/>
          </a:xfrm>
        </p:spPr>
      </p:pic>
      <p:sp>
        <p:nvSpPr>
          <p:cNvPr id="2" name="Title 1"/>
          <p:cNvSpPr>
            <a:spLocks noGrp="1"/>
          </p:cNvSpPr>
          <p:nvPr>
            <p:ph type="title"/>
          </p:nvPr>
        </p:nvSpPr>
        <p:spPr>
          <a:xfrm>
            <a:off x="457200" y="274638"/>
            <a:ext cx="8229600" cy="6354762"/>
          </a:xfrm>
        </p:spPr>
        <p:txBody>
          <a:bodyPr>
            <a:normAutofit fontScale="90000"/>
          </a:bodyPr>
          <a:lstStyle/>
          <a:p>
            <a:pPr algn="l"/>
            <a:r>
              <a:rPr lang="en-US" dirty="0" smtClean="0">
                <a:solidFill>
                  <a:srgbClr val="FF0000"/>
                </a:solidFill>
              </a:rPr>
              <a:t>Waves are classified as either transverse or longitudinal.  </a:t>
            </a:r>
            <a:br>
              <a:rPr lang="en-US" dirty="0" smtClean="0">
                <a:solidFill>
                  <a:srgbClr val="FF0000"/>
                </a:solidFill>
              </a:rPr>
            </a:br>
            <a:r>
              <a:rPr lang="en-US" dirty="0">
                <a:solidFill>
                  <a:schemeClr val="bg1"/>
                </a:solidFill>
              </a:rPr>
              <a:t/>
            </a:r>
            <a:br>
              <a:rPr lang="en-US" dirty="0">
                <a:solidFill>
                  <a:schemeClr val="bg1"/>
                </a:solidFill>
              </a:rPr>
            </a:br>
            <a:r>
              <a:rPr lang="en-US" dirty="0" smtClean="0">
                <a:solidFill>
                  <a:srgbClr val="FF0000"/>
                </a:solidFill>
              </a:rPr>
              <a:t>Transverse</a:t>
            </a:r>
            <a:r>
              <a:rPr lang="en-US" dirty="0" smtClean="0">
                <a:solidFill>
                  <a:schemeClr val="bg1"/>
                </a:solidFill>
              </a:rPr>
              <a:t>  - particles of the medium vibrate </a:t>
            </a:r>
            <a:r>
              <a:rPr lang="en-US" dirty="0" smtClean="0">
                <a:solidFill>
                  <a:srgbClr val="FF0000"/>
                </a:solidFill>
              </a:rPr>
              <a:t>perpendicular</a:t>
            </a:r>
            <a:r>
              <a:rPr lang="en-US" dirty="0" smtClean="0">
                <a:solidFill>
                  <a:schemeClr val="bg1"/>
                </a:solidFill>
              </a:rPr>
              <a:t> to the path of the wave.</a:t>
            </a:r>
            <a:br>
              <a:rPr lang="en-US" dirty="0" smtClean="0">
                <a:solidFill>
                  <a:schemeClr val="bg1"/>
                </a:solidFill>
              </a:rPr>
            </a:br>
            <a:r>
              <a:rPr lang="en-US" dirty="0">
                <a:solidFill>
                  <a:schemeClr val="bg1"/>
                </a:solidFill>
              </a:rPr>
              <a:t/>
            </a:r>
            <a:br>
              <a:rPr lang="en-US" dirty="0">
                <a:solidFill>
                  <a:schemeClr val="bg1"/>
                </a:solidFill>
              </a:rPr>
            </a:br>
            <a:r>
              <a:rPr lang="en-US" dirty="0" smtClean="0">
                <a:solidFill>
                  <a:srgbClr val="FF0000"/>
                </a:solidFill>
              </a:rPr>
              <a:t>Longitudinal</a:t>
            </a:r>
            <a:r>
              <a:rPr lang="en-US" dirty="0" smtClean="0">
                <a:solidFill>
                  <a:schemeClr val="bg1"/>
                </a:solidFill>
              </a:rPr>
              <a:t> – particles of the medium vibrate </a:t>
            </a:r>
            <a:r>
              <a:rPr lang="en-US" dirty="0" smtClean="0">
                <a:solidFill>
                  <a:srgbClr val="FF0000"/>
                </a:solidFill>
              </a:rPr>
              <a:t>parallel</a:t>
            </a:r>
            <a:r>
              <a:rPr lang="en-US" dirty="0" smtClean="0">
                <a:solidFill>
                  <a:schemeClr val="bg1"/>
                </a:solidFill>
              </a:rPr>
              <a:t> to the path of the wave.</a:t>
            </a:r>
            <a:endParaRPr lang="en-US" dirty="0">
              <a:solidFill>
                <a:schemeClr val="bg1"/>
              </a:solidFill>
            </a:endParaRPr>
          </a:p>
        </p:txBody>
      </p:sp>
    </p:spTree>
  </p:cSld>
  <p:clrMapOvr>
    <a:masterClrMapping/>
  </p:clrMapOvr>
  <p:transition spd="slow">
    <p:comb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hough_waves31.jpg"/>
          <p:cNvPicPr>
            <a:picLocks noGrp="1" noChangeAspect="1"/>
          </p:cNvPicPr>
          <p:nvPr>
            <p:ph idx="1"/>
          </p:nvPr>
        </p:nvPicPr>
        <p:blipFill>
          <a:blip r:embed="rId2" cstate="print"/>
          <a:stretch>
            <a:fillRect/>
          </a:stretch>
        </p:blipFill>
        <p:spPr>
          <a:xfrm>
            <a:off x="0" y="0"/>
            <a:ext cx="9165566" cy="6858000"/>
          </a:xfrm>
        </p:spPr>
      </p:pic>
      <p:sp>
        <p:nvSpPr>
          <p:cNvPr id="2" name="Title 1"/>
          <p:cNvSpPr>
            <a:spLocks noGrp="1"/>
          </p:cNvSpPr>
          <p:nvPr>
            <p:ph type="title"/>
          </p:nvPr>
        </p:nvSpPr>
        <p:spPr>
          <a:xfrm>
            <a:off x="457200" y="274638"/>
            <a:ext cx="8229600" cy="6278562"/>
          </a:xfrm>
        </p:spPr>
        <p:txBody>
          <a:bodyPr/>
          <a:lstStyle/>
          <a:p>
            <a:pPr algn="l"/>
            <a:r>
              <a:rPr lang="en-US" dirty="0" smtClean="0"/>
              <a:t>A part of a longitudinal wave where the particles are pushed closer together is called a compression.  </a:t>
            </a:r>
            <a:br>
              <a:rPr lang="en-US" dirty="0" smtClean="0"/>
            </a:br>
            <a:r>
              <a:rPr lang="en-US" dirty="0"/>
              <a:t/>
            </a:r>
            <a:br>
              <a:rPr lang="en-US" dirty="0"/>
            </a:br>
            <a:r>
              <a:rPr lang="en-US" dirty="0" smtClean="0"/>
              <a:t/>
            </a:r>
            <a:br>
              <a:rPr lang="en-US" dirty="0" smtClean="0"/>
            </a:br>
            <a:r>
              <a:rPr lang="en-US" dirty="0" smtClean="0"/>
              <a:t>A part where the particles spread out is called a rarefaction.</a:t>
            </a:r>
            <a:endParaRPr lang="en-US" dirty="0"/>
          </a:p>
        </p:txBody>
      </p:sp>
    </p:spTree>
  </p:cSld>
  <p:clrMapOvr>
    <a:masterClrMapping/>
  </p:clrMapOvr>
  <p:transition spd="slow">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ompression_Rarefaction.gif"/>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transition spd="slow">
    <p:comb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Waves_lajolla.jpg"/>
          <p:cNvPicPr>
            <a:picLocks noGrp="1" noChangeAspect="1"/>
          </p:cNvPicPr>
          <p:nvPr>
            <p:ph idx="1"/>
          </p:nvPr>
        </p:nvPicPr>
        <p:blipFill>
          <a:blip r:embed="rId2" cstate="print"/>
          <a:stretch>
            <a:fillRect/>
          </a:stretch>
        </p:blipFill>
        <p:spPr>
          <a:xfrm>
            <a:off x="0" y="0"/>
            <a:ext cx="9144000" cy="6858000"/>
          </a:xfrm>
        </p:spPr>
      </p:pic>
      <p:sp>
        <p:nvSpPr>
          <p:cNvPr id="6" name="Title 5"/>
          <p:cNvSpPr>
            <a:spLocks noGrp="1"/>
          </p:cNvSpPr>
          <p:nvPr>
            <p:ph type="title"/>
          </p:nvPr>
        </p:nvSpPr>
        <p:spPr>
          <a:xfrm>
            <a:off x="457200" y="274638"/>
            <a:ext cx="8229600" cy="4221162"/>
          </a:xfrm>
        </p:spPr>
        <p:txBody>
          <a:bodyPr>
            <a:normAutofit fontScale="90000"/>
          </a:bodyPr>
          <a:lstStyle/>
          <a:p>
            <a:pPr algn="l"/>
            <a:r>
              <a:rPr lang="en-US" sz="5500" dirty="0" smtClean="0"/>
              <a:t/>
            </a:r>
            <a:br>
              <a:rPr lang="en-US" sz="5500" dirty="0" smtClean="0"/>
            </a:br>
            <a:r>
              <a:rPr lang="en-US" sz="5500" dirty="0"/>
              <a:t/>
            </a:r>
            <a:br>
              <a:rPr lang="en-US" sz="5500" dirty="0"/>
            </a:br>
            <a:r>
              <a:rPr lang="en-US" sz="5500" dirty="0" smtClean="0"/>
              <a:t/>
            </a:r>
            <a:br>
              <a:rPr lang="en-US" sz="5500" dirty="0" smtClean="0"/>
            </a:br>
            <a:r>
              <a:rPr lang="en-US" sz="5500" dirty="0" smtClean="0"/>
              <a:t>A wave is a disturbance that transfers energy through </a:t>
            </a:r>
            <a:r>
              <a:rPr lang="en-US" sz="5500" dirty="0" smtClean="0">
                <a:solidFill>
                  <a:srgbClr val="FF0000"/>
                </a:solidFill>
              </a:rPr>
              <a:t>matter or </a:t>
            </a:r>
            <a:r>
              <a:rPr lang="en-US" sz="5500" dirty="0" smtClean="0"/>
              <a:t>space.</a:t>
            </a:r>
            <a:br>
              <a:rPr lang="en-US" sz="5500" dirty="0" smtClean="0"/>
            </a:br>
            <a:r>
              <a:rPr lang="en-US" sz="5500" dirty="0"/>
              <a:t/>
            </a:r>
            <a:br>
              <a:rPr lang="en-US" sz="5500" dirty="0"/>
            </a:br>
            <a:r>
              <a:rPr lang="en-US" sz="5500" dirty="0" smtClean="0"/>
              <a:t>Ex. Pebble or fish</a:t>
            </a:r>
            <a:br>
              <a:rPr lang="en-US" sz="5500" dirty="0" smtClean="0"/>
            </a:br>
            <a:r>
              <a:rPr lang="en-US" sz="5500" dirty="0"/>
              <a:t/>
            </a:r>
            <a:br>
              <a:rPr lang="en-US" sz="5500" dirty="0"/>
            </a:br>
            <a:endParaRPr lang="en-US" sz="5500" dirty="0"/>
          </a:p>
        </p:txBody>
      </p:sp>
    </p:spTree>
  </p:cSld>
  <p:clrMapOvr>
    <a:masterClrMapping/>
  </p:clrMapOvr>
  <p:transition spd="slow">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wave-ocean-blue-sea-water-white-foam-photo.jpg"/>
          <p:cNvPicPr>
            <a:picLocks noGrp="1" noChangeAspect="1"/>
          </p:cNvPicPr>
          <p:nvPr>
            <p:ph idx="1"/>
          </p:nvPr>
        </p:nvPicPr>
        <p:blipFill>
          <a:blip r:embed="rId2" cstate="print"/>
          <a:stretch>
            <a:fillRect/>
          </a:stretch>
        </p:blipFill>
        <p:spPr>
          <a:xfrm>
            <a:off x="-1" y="0"/>
            <a:ext cx="9448801" cy="6858000"/>
          </a:xfrm>
        </p:spPr>
      </p:pic>
      <p:sp>
        <p:nvSpPr>
          <p:cNvPr id="2" name="Title 1"/>
          <p:cNvSpPr>
            <a:spLocks noGrp="1"/>
          </p:cNvSpPr>
          <p:nvPr>
            <p:ph type="title"/>
          </p:nvPr>
        </p:nvSpPr>
        <p:spPr>
          <a:xfrm>
            <a:off x="457200" y="274638"/>
            <a:ext cx="8229600" cy="5287962"/>
          </a:xfrm>
        </p:spPr>
        <p:txBody>
          <a:bodyPr>
            <a:normAutofit/>
          </a:bodyPr>
          <a:lstStyle/>
          <a:p>
            <a:pPr algn="l"/>
            <a:r>
              <a:rPr lang="en-US" sz="5000" dirty="0" smtClean="0"/>
              <a:t>Many waves require a medium in order to transfer energy.</a:t>
            </a:r>
            <a:br>
              <a:rPr lang="en-US" sz="5000" dirty="0" smtClean="0"/>
            </a:br>
            <a:r>
              <a:rPr lang="en-US" sz="5000" dirty="0"/>
              <a:t/>
            </a:r>
            <a:br>
              <a:rPr lang="en-US" sz="5000" dirty="0"/>
            </a:br>
            <a:r>
              <a:rPr lang="en-US" sz="5000" dirty="0" smtClean="0"/>
              <a:t>A medium is a material that is distributed by a wave. </a:t>
            </a:r>
            <a:endParaRPr lang="en-US" sz="5000" dirty="0"/>
          </a:p>
        </p:txBody>
      </p:sp>
    </p:spTree>
  </p:cSld>
  <p:clrMapOvr>
    <a:masterClrMapping/>
  </p:clrMapOvr>
  <p:transition spd="slow">
    <p:comb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waves-patterns-in-space-and-time.jpg"/>
          <p:cNvPicPr>
            <a:picLocks noGrp="1" noChangeAspect="1"/>
          </p:cNvPicPr>
          <p:nvPr>
            <p:ph idx="1"/>
          </p:nvPr>
        </p:nvPicPr>
        <p:blipFill>
          <a:blip r:embed="rId2" cstate="print"/>
          <a:stretch>
            <a:fillRect/>
          </a:stretch>
        </p:blipFill>
        <p:spPr>
          <a:xfrm>
            <a:off x="0" y="0"/>
            <a:ext cx="9120250" cy="6858000"/>
          </a:xfrm>
        </p:spPr>
      </p:pic>
      <p:sp>
        <p:nvSpPr>
          <p:cNvPr id="2" name="Title 1"/>
          <p:cNvSpPr>
            <a:spLocks noGrp="1"/>
          </p:cNvSpPr>
          <p:nvPr>
            <p:ph type="title"/>
          </p:nvPr>
        </p:nvSpPr>
        <p:spPr>
          <a:xfrm>
            <a:off x="457200" y="274638"/>
            <a:ext cx="8229600" cy="6278562"/>
          </a:xfrm>
        </p:spPr>
        <p:txBody>
          <a:bodyPr>
            <a:normAutofit/>
          </a:bodyPr>
          <a:lstStyle/>
          <a:p>
            <a:pPr algn="l"/>
            <a:r>
              <a:rPr lang="en-US" sz="5000" dirty="0" smtClean="0"/>
              <a:t>Sound waves require a medium, such as air, water, or a solid object, in order to reach your ears.</a:t>
            </a:r>
            <a:endParaRPr lang="en-US" sz="5000" dirty="0"/>
          </a:p>
        </p:txBody>
      </p:sp>
    </p:spTree>
  </p:cSld>
  <p:clrMapOvr>
    <a:masterClrMapping/>
  </p:clrMapOvr>
  <p:transition spd="slow">
    <p:comb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wave-ocean-blue-sea-water-white-foam-photo.jpg"/>
          <p:cNvPicPr>
            <a:picLocks noGrp="1" noChangeAspect="1"/>
          </p:cNvPicPr>
          <p:nvPr>
            <p:ph idx="1"/>
          </p:nvPr>
        </p:nvPicPr>
        <p:blipFill>
          <a:blip r:embed="rId2" cstate="print"/>
          <a:stretch>
            <a:fillRect/>
          </a:stretch>
        </p:blipFill>
        <p:spPr>
          <a:xfrm>
            <a:off x="-1" y="0"/>
            <a:ext cx="9188879" cy="6858000"/>
          </a:xfrm>
        </p:spPr>
      </p:pic>
      <p:sp>
        <p:nvSpPr>
          <p:cNvPr id="2" name="Title 1"/>
          <p:cNvSpPr>
            <a:spLocks noGrp="1"/>
          </p:cNvSpPr>
          <p:nvPr>
            <p:ph type="title"/>
          </p:nvPr>
        </p:nvSpPr>
        <p:spPr>
          <a:xfrm>
            <a:off x="457200" y="274638"/>
            <a:ext cx="8229600" cy="5973762"/>
          </a:xfrm>
        </p:spPr>
        <p:txBody>
          <a:bodyPr>
            <a:normAutofit fontScale="90000"/>
          </a:bodyPr>
          <a:lstStyle/>
          <a:p>
            <a:pPr algn="l"/>
            <a:r>
              <a:rPr lang="en-US" sz="5000" dirty="0" smtClean="0"/>
              <a:t>Waves move the particles from their original, or resting position.  </a:t>
            </a:r>
            <a:br>
              <a:rPr lang="en-US" sz="5000" dirty="0" smtClean="0"/>
            </a:br>
            <a:r>
              <a:rPr lang="en-US" sz="5000" dirty="0"/>
              <a:t/>
            </a:r>
            <a:br>
              <a:rPr lang="en-US" sz="5000" dirty="0"/>
            </a:br>
            <a:r>
              <a:rPr lang="en-US" sz="5000" dirty="0" smtClean="0"/>
              <a:t>The particles move up and down or back and forth.  </a:t>
            </a:r>
            <a:br>
              <a:rPr lang="en-US" sz="5000" dirty="0" smtClean="0"/>
            </a:br>
            <a:r>
              <a:rPr lang="en-US" sz="5000" dirty="0"/>
              <a:t/>
            </a:r>
            <a:br>
              <a:rPr lang="en-US" sz="5000" dirty="0"/>
            </a:br>
            <a:r>
              <a:rPr lang="en-US" sz="5000" dirty="0" smtClean="0"/>
              <a:t>After the wave passes, the particles return to their resting position.</a:t>
            </a:r>
            <a:endParaRPr lang="en-US" sz="5000" dirty="0"/>
          </a:p>
        </p:txBody>
      </p:sp>
    </p:spTree>
  </p:cSld>
  <p:clrMapOvr>
    <a:masterClrMapping/>
  </p:clrMapOvr>
  <p:transition spd="slow">
    <p:comb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ough_waves31.jpg"/>
          <p:cNvPicPr>
            <a:picLocks noGrp="1" noChangeAspect="1"/>
          </p:cNvPicPr>
          <p:nvPr>
            <p:ph idx="1"/>
          </p:nvPr>
        </p:nvPicPr>
        <p:blipFill>
          <a:blip r:embed="rId2" cstate="print"/>
          <a:stretch>
            <a:fillRect/>
          </a:stretch>
        </p:blipFill>
        <p:spPr>
          <a:xfrm>
            <a:off x="0" y="0"/>
            <a:ext cx="9165566" cy="6858000"/>
          </a:xfrm>
        </p:spPr>
      </p:pic>
      <p:sp>
        <p:nvSpPr>
          <p:cNvPr id="2" name="Title 1"/>
          <p:cNvSpPr>
            <a:spLocks noGrp="1"/>
          </p:cNvSpPr>
          <p:nvPr>
            <p:ph type="title"/>
          </p:nvPr>
        </p:nvSpPr>
        <p:spPr>
          <a:xfrm>
            <a:off x="457200" y="274638"/>
            <a:ext cx="8229600" cy="6126162"/>
          </a:xfrm>
        </p:spPr>
        <p:txBody>
          <a:bodyPr>
            <a:normAutofit/>
          </a:bodyPr>
          <a:lstStyle/>
          <a:p>
            <a:pPr algn="l"/>
            <a:r>
              <a:rPr lang="en-US" sz="5000" dirty="0" smtClean="0"/>
              <a:t>Light waves and radio waves, do not require a medium.  </a:t>
            </a:r>
            <a:br>
              <a:rPr lang="en-US" sz="5000" dirty="0" smtClean="0"/>
            </a:br>
            <a:r>
              <a:rPr lang="en-US" sz="5000" dirty="0"/>
              <a:t/>
            </a:r>
            <a:br>
              <a:rPr lang="en-US" sz="5000" dirty="0"/>
            </a:br>
            <a:r>
              <a:rPr lang="en-US" sz="5000" dirty="0" smtClean="0"/>
              <a:t>These waves belong to a group of waves called electromagnetic waves.  </a:t>
            </a:r>
            <a:endParaRPr lang="en-US" sz="5000" dirty="0"/>
          </a:p>
        </p:txBody>
      </p:sp>
    </p:spTree>
  </p:cSld>
  <p:clrMapOvr>
    <a:masterClrMapping/>
  </p:clrMapOvr>
  <p:transition spd="slow">
    <p:comb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Waves_lajolla.jpg"/>
          <p:cNvPicPr>
            <a:picLocks noGrp="1" noChangeAspect="1"/>
          </p:cNvPicPr>
          <p:nvPr>
            <p:ph idx="1"/>
          </p:nvPr>
        </p:nvPicPr>
        <p:blipFill>
          <a:blip r:embed="rId2" cstate="print"/>
          <a:stretch>
            <a:fillRect/>
          </a:stretch>
        </p:blipFill>
        <p:spPr>
          <a:xfrm>
            <a:off x="0" y="0"/>
            <a:ext cx="9144000" cy="6858000"/>
          </a:xfrm>
        </p:spPr>
      </p:pic>
      <p:sp>
        <p:nvSpPr>
          <p:cNvPr id="2" name="Title 1"/>
          <p:cNvSpPr>
            <a:spLocks noGrp="1"/>
          </p:cNvSpPr>
          <p:nvPr>
            <p:ph type="title"/>
          </p:nvPr>
        </p:nvSpPr>
        <p:spPr>
          <a:xfrm>
            <a:off x="457200" y="274638"/>
            <a:ext cx="8229600" cy="6126162"/>
          </a:xfrm>
        </p:spPr>
        <p:txBody>
          <a:bodyPr>
            <a:normAutofit/>
          </a:bodyPr>
          <a:lstStyle/>
          <a:p>
            <a:r>
              <a:rPr lang="en-US" sz="5000" dirty="0" smtClean="0"/>
              <a:t>Electromagnetic waves can transfer energy through empty space.  </a:t>
            </a:r>
            <a:br>
              <a:rPr lang="en-US" sz="5000" dirty="0" smtClean="0"/>
            </a:br>
            <a:r>
              <a:rPr lang="en-US" sz="5000" dirty="0"/>
              <a:t/>
            </a:r>
            <a:br>
              <a:rPr lang="en-US" sz="5000" dirty="0"/>
            </a:br>
            <a:r>
              <a:rPr lang="en-US" sz="5000" dirty="0" smtClean="0"/>
              <a:t>Ex. Light waves and radio waves</a:t>
            </a:r>
            <a:endParaRPr lang="en-US" sz="5000" dirty="0"/>
          </a:p>
        </p:txBody>
      </p:sp>
    </p:spTree>
  </p:cSld>
  <p:clrMapOvr>
    <a:masterClrMapping/>
  </p:clrMapOvr>
  <p:transition spd="slow">
    <p:comb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wave-ocean-blue-sea-water-white-foam-photo.jpg"/>
          <p:cNvPicPr>
            <a:picLocks noGrp="1" noChangeAspect="1"/>
          </p:cNvPicPr>
          <p:nvPr>
            <p:ph idx="1"/>
          </p:nvPr>
        </p:nvPicPr>
        <p:blipFill>
          <a:blip r:embed="rId2" cstate="print"/>
          <a:stretch>
            <a:fillRect/>
          </a:stretch>
        </p:blipFill>
        <p:spPr>
          <a:xfrm>
            <a:off x="-1" y="0"/>
            <a:ext cx="9188879" cy="6858000"/>
          </a:xfrm>
        </p:spPr>
      </p:pic>
      <p:sp>
        <p:nvSpPr>
          <p:cNvPr id="2" name="Title 1"/>
          <p:cNvSpPr>
            <a:spLocks noGrp="1"/>
          </p:cNvSpPr>
          <p:nvPr>
            <p:ph type="title"/>
          </p:nvPr>
        </p:nvSpPr>
        <p:spPr>
          <a:xfrm>
            <a:off x="457200" y="274638"/>
            <a:ext cx="8229600" cy="6202362"/>
          </a:xfrm>
        </p:spPr>
        <p:txBody>
          <a:bodyPr>
            <a:normAutofit/>
          </a:bodyPr>
          <a:lstStyle/>
          <a:p>
            <a:pPr algn="l"/>
            <a:r>
              <a:rPr lang="en-US" sz="5000" dirty="0" smtClean="0"/>
              <a:t>All waves have three characteristics in common:</a:t>
            </a:r>
            <a:br>
              <a:rPr lang="en-US" sz="5000" dirty="0" smtClean="0"/>
            </a:br>
            <a:r>
              <a:rPr lang="en-US" sz="5000" dirty="0" smtClean="0"/>
              <a:t/>
            </a:r>
            <a:br>
              <a:rPr lang="en-US" sz="5000" dirty="0" smtClean="0"/>
            </a:br>
            <a:r>
              <a:rPr lang="en-US" sz="5000" dirty="0" smtClean="0"/>
              <a:t>- amplitude</a:t>
            </a:r>
            <a:br>
              <a:rPr lang="en-US" sz="5000" dirty="0" smtClean="0"/>
            </a:br>
            <a:r>
              <a:rPr lang="en-US" sz="5000" dirty="0" smtClean="0"/>
              <a:t>-wavelength</a:t>
            </a:r>
            <a:br>
              <a:rPr lang="en-US" sz="5000" dirty="0" smtClean="0"/>
            </a:br>
            <a:r>
              <a:rPr lang="en-US" sz="5000" dirty="0" smtClean="0"/>
              <a:t>-frequency</a:t>
            </a:r>
            <a:endParaRPr lang="en-US" sz="5000" dirty="0"/>
          </a:p>
        </p:txBody>
      </p:sp>
    </p:spTree>
  </p:cSld>
  <p:clrMapOvr>
    <a:masterClrMapping/>
  </p:clrMapOvr>
  <p:transition spd="slow">
    <p:comb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ough_waves31.jpg"/>
          <p:cNvPicPr>
            <a:picLocks noGrp="1" noChangeAspect="1"/>
          </p:cNvPicPr>
          <p:nvPr>
            <p:ph idx="1"/>
          </p:nvPr>
        </p:nvPicPr>
        <p:blipFill>
          <a:blip r:embed="rId2" cstate="print"/>
          <a:stretch>
            <a:fillRect/>
          </a:stretch>
        </p:blipFill>
        <p:spPr>
          <a:xfrm>
            <a:off x="0" y="0"/>
            <a:ext cx="9165566" cy="6858000"/>
          </a:xfrm>
        </p:spPr>
      </p:pic>
      <p:sp>
        <p:nvSpPr>
          <p:cNvPr id="2" name="Title 1"/>
          <p:cNvSpPr>
            <a:spLocks noGrp="1"/>
          </p:cNvSpPr>
          <p:nvPr>
            <p:ph type="title"/>
          </p:nvPr>
        </p:nvSpPr>
        <p:spPr>
          <a:xfrm>
            <a:off x="457200" y="274638"/>
            <a:ext cx="8229600" cy="6202362"/>
          </a:xfrm>
        </p:spPr>
        <p:txBody>
          <a:bodyPr/>
          <a:lstStyle/>
          <a:p>
            <a:pPr algn="l"/>
            <a:r>
              <a:rPr lang="en-US" dirty="0" smtClean="0"/>
              <a:t>Amplitude is the distance from the midpoint (resting position) of a wave to its top, or crest, or to its bottom, or trough.</a:t>
            </a:r>
            <a:br>
              <a:rPr lang="en-US" dirty="0" smtClean="0"/>
            </a:br>
            <a:r>
              <a:rPr lang="en-US" dirty="0"/>
              <a:t/>
            </a:r>
            <a:br>
              <a:rPr lang="en-US" dirty="0"/>
            </a:br>
            <a:r>
              <a:rPr lang="en-US" dirty="0" smtClean="0"/>
              <a:t>Ex. </a:t>
            </a:r>
            <a:r>
              <a:rPr lang="en-US" sz="4000" dirty="0" smtClean="0"/>
              <a:t>water wave with high amplitude is a tall wave</a:t>
            </a:r>
            <a:br>
              <a:rPr lang="en-US" sz="4000" dirty="0" smtClean="0"/>
            </a:br>
            <a:r>
              <a:rPr lang="en-US" sz="4000" dirty="0" smtClean="0"/>
              <a:t>A sound wave with high amplitude causes you to hear a loud sound</a:t>
            </a:r>
            <a:endParaRPr lang="en-US" dirty="0"/>
          </a:p>
        </p:txBody>
      </p:sp>
    </p:spTree>
  </p:cSld>
  <p:clrMapOvr>
    <a:masterClrMapping/>
  </p:clrMapOvr>
  <p:transition spd="slow">
    <p:comb dir="ver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1100</TotalTime>
  <Words>167</Words>
  <Application>Microsoft Office PowerPoint</Application>
  <PresentationFormat>On-screen Show (4:3)</PresentationFormat>
  <Paragraphs>13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WAVES</vt:lpstr>
      <vt:lpstr>   A wave is a disturbance that transfers energy through matter or space.  Ex. Pebble or fish  </vt:lpstr>
      <vt:lpstr>Many waves require a medium in order to transfer energy.  A medium is a material that is distributed by a wave. </vt:lpstr>
      <vt:lpstr>Sound waves require a medium, such as air, water, or a solid object, in order to reach your ears.</vt:lpstr>
      <vt:lpstr>Waves move the particles from their original, or resting position.    The particles move up and down or back and forth.    After the wave passes, the particles return to their resting position.</vt:lpstr>
      <vt:lpstr>Light waves and radio waves, do not require a medium.    These waves belong to a group of waves called electromagnetic waves.  </vt:lpstr>
      <vt:lpstr>Electromagnetic waves can transfer energy through empty space.    Ex. Light waves and radio waves</vt:lpstr>
      <vt:lpstr>All waves have three characteristics in common:  - amplitude -wavelength -frequency</vt:lpstr>
      <vt:lpstr>Amplitude is the distance from the midpoint (resting position) of a wave to its top, or crest, or to its bottom, or trough.  Ex. water wave with high amplitude is a tall wave A sound wave with high amplitude causes you to hear a loud sound</vt:lpstr>
      <vt:lpstr>Wavelength is the distance from any point on a wave to the identical point on the next wave.    Waves with short wavelengths transfer more energy than waves with long wavelengths.  </vt:lpstr>
      <vt:lpstr>Slide 11</vt:lpstr>
      <vt:lpstr>Frequency is the number of waves that pass a given point in one second.    When frequency increases, wavelength decreases.  </vt:lpstr>
      <vt:lpstr>Waves are classified as either transverse or longitudinal.    Transverse  - particles of the medium vibrate perpendicular to the path of the wave.  Longitudinal – particles of the medium vibrate parallel to the path of the wave.</vt:lpstr>
      <vt:lpstr>A part of a longitudinal wave where the particles are pushed closer together is called a compression.     A part where the particles spread out is called a rarefaction.</vt:lpstr>
      <vt:lpstr>Slide 15</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WAVES</dc:title>
  <dc:creator>Ashley Seavers</dc:creator>
  <cp:lastModifiedBy>seaversa</cp:lastModifiedBy>
  <cp:revision>11</cp:revision>
  <dcterms:created xsi:type="dcterms:W3CDTF">2010-12-13T00:31:52Z</dcterms:created>
  <dcterms:modified xsi:type="dcterms:W3CDTF">2012-01-05T13:47:24Z</dcterms:modified>
</cp:coreProperties>
</file>